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1" r:id="rId5"/>
    <p:sldId id="265" r:id="rId6"/>
    <p:sldId id="257" r:id="rId7"/>
    <p:sldId id="262" r:id="rId8"/>
    <p:sldId id="259" r:id="rId9"/>
    <p:sldId id="266" r:id="rId10"/>
    <p:sldId id="263" r:id="rId11"/>
    <p:sldId id="267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8B29C8DA-4A83-4EBD-9F1C-48BC98861E3B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A94DEF-CB5A-4D1B-A2F2-D02CBD7C642D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9C8DA-4A83-4EBD-9F1C-48BC98861E3B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4DEF-CB5A-4D1B-A2F2-D02CBD7C64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9C8DA-4A83-4EBD-9F1C-48BC98861E3B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4DEF-CB5A-4D1B-A2F2-D02CBD7C642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B29C8DA-4A83-4EBD-9F1C-48BC98861E3B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DA94DEF-CB5A-4D1B-A2F2-D02CBD7C642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9C8DA-4A83-4EBD-9F1C-48BC98861E3B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A94DEF-CB5A-4D1B-A2F2-D02CBD7C642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B29C8DA-4A83-4EBD-9F1C-48BC98861E3B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DA94DEF-CB5A-4D1B-A2F2-D02CBD7C642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8B29C8DA-4A83-4EBD-9F1C-48BC98861E3B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DA94DEF-CB5A-4D1B-A2F2-D02CBD7C642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9C8DA-4A83-4EBD-9F1C-48BC98861E3B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A94DEF-CB5A-4D1B-A2F2-D02CBD7C642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9C8DA-4A83-4EBD-9F1C-48BC98861E3B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A94DEF-CB5A-4D1B-A2F2-D02CBD7C64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B29C8DA-4A83-4EBD-9F1C-48BC98861E3B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DA94DEF-CB5A-4D1B-A2F2-D02CBD7C642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8B29C8DA-4A83-4EBD-9F1C-48BC98861E3B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5DA94DEF-CB5A-4D1B-A2F2-D02CBD7C642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8B29C8DA-4A83-4EBD-9F1C-48BC98861E3B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5DA94DEF-CB5A-4D1B-A2F2-D02CBD7C642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304800"/>
            <a:ext cx="520245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Key Sounds in German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34580" y="1600200"/>
            <a:ext cx="729238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        e        s        e</a:t>
            </a:r>
            <a:endParaRPr lang="en-US" sz="72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7541" y="5117622"/>
            <a:ext cx="735970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        r        s        r</a:t>
            </a:r>
            <a:endParaRPr lang="en-US" sz="72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81958" y="3886198"/>
            <a:ext cx="764824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       r        m       n</a:t>
            </a:r>
            <a:endParaRPr lang="en-US" sz="72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23694" y="2800529"/>
            <a:ext cx="748474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        e        s        e</a:t>
            </a:r>
            <a:endParaRPr lang="en-US" sz="72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57350" y="1274296"/>
            <a:ext cx="159050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maskulin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76600" y="1274296"/>
            <a:ext cx="136447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feminin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55216" y="1274296"/>
            <a:ext cx="149983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neutrum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24136" y="1274296"/>
            <a:ext cx="106311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plural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69506" y="1803822"/>
            <a:ext cx="172585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Nominative</a:t>
            </a:r>
          </a:p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subject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-69506" y="2985194"/>
            <a:ext cx="18221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Accusative</a:t>
            </a:r>
          </a:p>
          <a:p>
            <a:pPr algn="ctr"/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irect object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69506" y="4005711"/>
            <a:ext cx="18587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Dative</a:t>
            </a:r>
          </a:p>
          <a:p>
            <a:pPr algn="ctr"/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ndirect obj.</a:t>
            </a:r>
          </a:p>
          <a:p>
            <a:pPr algn="ctr"/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o/for whom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69506" y="5486400"/>
            <a:ext cx="20831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Genetive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possession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52400" y="2800529"/>
            <a:ext cx="8956035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399" y="3971101"/>
            <a:ext cx="8956035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52398" y="5334000"/>
            <a:ext cx="8956035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895600" y="1274296"/>
            <a:ext cx="0" cy="5043101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029200" y="1294640"/>
            <a:ext cx="0" cy="5043101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391400" y="1294640"/>
            <a:ext cx="0" cy="5043101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309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7628" y="609600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Ein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Bruder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ist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nur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ein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bisschen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doof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en-US" sz="40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1870" y="2025372"/>
            <a:ext cx="92963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Ich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habe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ein</a:t>
            </a:r>
            <a:r>
              <a:rPr lang="en-US" sz="40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Bruder</a:t>
            </a:r>
            <a:r>
              <a:rPr lang="en-US" sz="4000" b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sehr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gern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en-US" sz="40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3475167"/>
            <a:ext cx="92963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Ich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gebe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ein</a:t>
            </a:r>
            <a:r>
              <a:rPr lang="en-US" sz="40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em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Bruder</a:t>
            </a:r>
            <a:r>
              <a:rPr lang="en-US" sz="4000" b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das Geld.</a:t>
            </a:r>
            <a:endParaRPr lang="en-US" sz="40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5203686"/>
            <a:ext cx="75679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Das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ist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das Auto </a:t>
            </a:r>
            <a:r>
              <a:rPr lang="en-US" sz="4000" b="1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ein</a:t>
            </a:r>
            <a:r>
              <a:rPr lang="en-US" sz="40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es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Bruders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en-US" sz="40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0028" y="0"/>
            <a:ext cx="5410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Nominative - subject</a:t>
            </a:r>
            <a:endParaRPr lang="en-US" sz="40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6417" y="1347085"/>
            <a:ext cx="5791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Accusative – direct object</a:t>
            </a:r>
            <a:endParaRPr lang="en-US" sz="40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2767281"/>
            <a:ext cx="876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Dative – indirect object (to/for whom?)</a:t>
            </a:r>
            <a:endParaRPr lang="en-US" sz="40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4495800"/>
            <a:ext cx="81179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Genetive</a:t>
            </a:r>
            <a:r>
              <a:rPr lang="en-US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</a:t>
            </a:r>
            <a:r>
              <a:rPr lang="en-US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possession</a:t>
            </a:r>
            <a:endParaRPr lang="en-US" sz="40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5642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52400" y="575577"/>
            <a:ext cx="95249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Ein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nett</a:t>
            </a:r>
            <a:r>
              <a:rPr lang="en-US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er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Bruder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ist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nur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ein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bisschen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doof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en-US" sz="40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1870" y="2025372"/>
            <a:ext cx="92963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Ich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habe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ein</a:t>
            </a:r>
            <a:r>
              <a:rPr lang="en-US" sz="40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nett</a:t>
            </a:r>
            <a:r>
              <a:rPr lang="en-US" sz="40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Bruder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sehr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gern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en-US" sz="40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3475167"/>
            <a:ext cx="92963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Ich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gebe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ein</a:t>
            </a:r>
            <a:r>
              <a:rPr lang="en-US" sz="40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em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nett</a:t>
            </a:r>
            <a:r>
              <a:rPr lang="en-US" sz="40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Bruder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das Geld.</a:t>
            </a:r>
            <a:endParaRPr lang="en-US" sz="40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5203686"/>
            <a:ext cx="8839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Das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ist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das Auto </a:t>
            </a:r>
            <a:r>
              <a:rPr lang="en-US" sz="4000" b="1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ein</a:t>
            </a:r>
            <a:r>
              <a:rPr lang="en-US" sz="40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es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nett</a:t>
            </a:r>
            <a:r>
              <a:rPr lang="en-US" sz="40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Bruders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en-US" sz="40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0028" y="0"/>
            <a:ext cx="5410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Nominative - subject</a:t>
            </a:r>
            <a:endParaRPr lang="en-US" sz="40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6417" y="1347085"/>
            <a:ext cx="5791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Accusative – direct object</a:t>
            </a:r>
            <a:endParaRPr lang="en-US" sz="40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2767281"/>
            <a:ext cx="876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Dative – indirect object (to/for whom?)</a:t>
            </a:r>
            <a:endParaRPr lang="en-US" sz="40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4495800"/>
            <a:ext cx="81179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Genetive</a:t>
            </a:r>
            <a:r>
              <a:rPr lang="en-US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</a:t>
            </a:r>
            <a:r>
              <a:rPr lang="en-US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possession</a:t>
            </a:r>
            <a:endParaRPr lang="en-US" sz="40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929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304800"/>
            <a:ext cx="520245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Key Sounds in German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34580" y="1600200"/>
            <a:ext cx="729238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        e        s        e</a:t>
            </a:r>
            <a:endParaRPr lang="en-US" sz="72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7541" y="5117622"/>
            <a:ext cx="735970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        r        s        r</a:t>
            </a:r>
            <a:endParaRPr lang="en-US" sz="72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81958" y="3886198"/>
            <a:ext cx="764824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       r        m       n</a:t>
            </a:r>
            <a:endParaRPr lang="en-US" sz="72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3000" y="2800529"/>
            <a:ext cx="773460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7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n       e        s        e</a:t>
            </a:r>
            <a:endParaRPr lang="en-US" sz="72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57350" y="1274296"/>
            <a:ext cx="159050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maskulin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76600" y="1274296"/>
            <a:ext cx="136447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feminin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55216" y="1274296"/>
            <a:ext cx="149983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neutrum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24136" y="1274296"/>
            <a:ext cx="106311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plural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69506" y="1803822"/>
            <a:ext cx="172585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Nominative</a:t>
            </a:r>
          </a:p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subject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-69506" y="2985194"/>
            <a:ext cx="18221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Accusative</a:t>
            </a:r>
          </a:p>
          <a:p>
            <a:pPr algn="ctr"/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irect object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69506" y="4005711"/>
            <a:ext cx="18587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Dative</a:t>
            </a:r>
          </a:p>
          <a:p>
            <a:pPr algn="ctr"/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ndirect obj.</a:t>
            </a:r>
          </a:p>
          <a:p>
            <a:pPr algn="ctr"/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o/for whom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69506" y="5486400"/>
            <a:ext cx="20831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Genetive</a:t>
            </a:r>
            <a:endParaRPr lang="en-US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possession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52400" y="2800529"/>
            <a:ext cx="8956035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399" y="3971101"/>
            <a:ext cx="8956035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52398" y="5334000"/>
            <a:ext cx="8956035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895600" y="1274296"/>
            <a:ext cx="0" cy="5043101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029200" y="1294640"/>
            <a:ext cx="0" cy="5043101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391400" y="1294640"/>
            <a:ext cx="0" cy="5043101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1676743" y="1981199"/>
            <a:ext cx="457200" cy="653619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096000" y="1981198"/>
            <a:ext cx="457200" cy="653619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016580" y="3162571"/>
            <a:ext cx="457200" cy="653619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8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5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65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"/>
                            </p:stCondLst>
                            <p:childTnLst>
                              <p:par>
                                <p:cTn id="3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0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2" grpId="0" animBg="1"/>
      <p:bldP spid="22" grpId="0" animBg="1"/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228600"/>
            <a:ext cx="70865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        e        s        e</a:t>
            </a:r>
          </a:p>
          <a:p>
            <a:pPr algn="ctr"/>
            <a:endParaRPr lang="en-US" sz="6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6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        e        s        e</a:t>
            </a:r>
          </a:p>
          <a:p>
            <a:pPr algn="ctr"/>
            <a:endParaRPr lang="en-US" sz="6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6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        r        m        n</a:t>
            </a:r>
          </a:p>
          <a:p>
            <a:pPr algn="ctr"/>
            <a:endParaRPr lang="en-US" sz="6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6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         r        s          r </a:t>
            </a:r>
          </a:p>
        </p:txBody>
      </p:sp>
      <p:sp>
        <p:nvSpPr>
          <p:cNvPr id="3" name="Rectangle 2"/>
          <p:cNvSpPr/>
          <p:nvPr/>
        </p:nvSpPr>
        <p:spPr>
          <a:xfrm>
            <a:off x="1828800" y="304800"/>
            <a:ext cx="8931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</a:t>
            </a:r>
            <a:endParaRPr lang="en-US" sz="54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73231" y="304800"/>
            <a:ext cx="7633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</a:t>
            </a:r>
            <a:endParaRPr lang="en-US" sz="54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86400" y="304800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</a:t>
            </a:r>
            <a:endParaRPr lang="en-US" sz="54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67600" y="304800"/>
            <a:ext cx="7633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</a:t>
            </a:r>
            <a:endParaRPr lang="en-US" sz="54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00896" y="2133600"/>
            <a:ext cx="8931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</a:t>
            </a:r>
            <a:endParaRPr lang="en-US" sz="54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05428" y="2133600"/>
            <a:ext cx="7633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</a:t>
            </a:r>
            <a:endParaRPr lang="en-US" sz="54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80307" y="2133600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</a:t>
            </a:r>
            <a:endParaRPr lang="en-US" sz="54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43800" y="2133600"/>
            <a:ext cx="7633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</a:t>
            </a:r>
            <a:endParaRPr lang="en-US" sz="54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96378" y="3930202"/>
            <a:ext cx="8931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</a:t>
            </a:r>
            <a:endParaRPr lang="en-US" sz="54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43389" y="3913031"/>
            <a:ext cx="8931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</a:t>
            </a:r>
            <a:endParaRPr lang="en-US" sz="54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92812" y="3962400"/>
            <a:ext cx="8931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</a:t>
            </a:r>
            <a:endParaRPr lang="en-US" sz="54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593725" y="3930202"/>
            <a:ext cx="8931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</a:t>
            </a:r>
            <a:endParaRPr lang="en-US" sz="54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10803" y="5791200"/>
            <a:ext cx="8931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</a:t>
            </a:r>
            <a:endParaRPr lang="en-US" sz="54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675586" y="5791200"/>
            <a:ext cx="8931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</a:t>
            </a:r>
            <a:endParaRPr lang="en-US" sz="54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57423" y="5791200"/>
            <a:ext cx="8931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</a:t>
            </a:r>
            <a:endParaRPr lang="en-US" sz="54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33991" y="5791200"/>
            <a:ext cx="8931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</a:t>
            </a:r>
            <a:endParaRPr lang="en-US" sz="54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1000" y="1"/>
            <a:ext cx="521297" cy="5791200"/>
          </a:xfrm>
          <a:prstGeom prst="rect">
            <a:avLst/>
          </a:prstGeom>
          <a:noFill/>
        </p:spPr>
        <p:txBody>
          <a:bodyPr vert="wordArtVert"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d</a:t>
            </a:r>
            <a:r>
              <a:rPr lang="en-US" sz="20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efinite article</a:t>
            </a:r>
            <a:endParaRPr lang="en-US" sz="2000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66385" y="5792728"/>
            <a:ext cx="7505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200" b="1" spc="50" dirty="0">
                <a:ln w="11430"/>
                <a:gradFill>
                  <a:gsLst>
                    <a:gs pos="25000">
                      <a:srgbClr val="A7B789">
                        <a:satMod val="155000"/>
                      </a:srgbClr>
                    </a:gs>
                    <a:gs pos="100000">
                      <a:srgbClr val="A7B789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</a:p>
        </p:txBody>
      </p:sp>
    </p:spTree>
    <p:extLst>
      <p:ext uri="{BB962C8B-B14F-4D97-AF65-F5344CB8AC3E}">
        <p14:creationId xmlns:p14="http://schemas.microsoft.com/office/powerpoint/2010/main" val="381658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000"/>
                            </p:stCondLst>
                            <p:childTnLst>
                              <p:par>
                                <p:cTn id="9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228600"/>
            <a:ext cx="70865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        e        s        e</a:t>
            </a:r>
          </a:p>
          <a:p>
            <a:pPr algn="ctr"/>
            <a:endParaRPr lang="en-US" sz="60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6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        </a:t>
            </a:r>
            <a:r>
              <a:rPr lang="en-US" sz="6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        s        e</a:t>
            </a:r>
          </a:p>
          <a:p>
            <a:pPr algn="ctr"/>
            <a:endParaRPr lang="en-US" sz="6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6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        r        m        n</a:t>
            </a:r>
          </a:p>
          <a:p>
            <a:pPr algn="ctr"/>
            <a:endParaRPr lang="en-US" sz="6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6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         r        s          r </a:t>
            </a:r>
          </a:p>
        </p:txBody>
      </p:sp>
      <p:sp>
        <p:nvSpPr>
          <p:cNvPr id="3" name="Rectangle 2"/>
          <p:cNvSpPr/>
          <p:nvPr/>
        </p:nvSpPr>
        <p:spPr>
          <a:xfrm>
            <a:off x="1828800" y="304800"/>
            <a:ext cx="8931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</a:t>
            </a:r>
            <a:endParaRPr lang="en-US" sz="54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73231" y="304800"/>
            <a:ext cx="7633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</a:t>
            </a:r>
            <a:endParaRPr lang="en-US" sz="54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86400" y="304800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</a:t>
            </a:r>
            <a:endParaRPr lang="en-US" sz="54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67600" y="304800"/>
            <a:ext cx="7633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</a:t>
            </a:r>
            <a:endParaRPr lang="en-US" sz="54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00896" y="2133600"/>
            <a:ext cx="8931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</a:t>
            </a:r>
            <a:endParaRPr lang="en-US" sz="54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05428" y="2133600"/>
            <a:ext cx="7633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</a:t>
            </a:r>
            <a:endParaRPr lang="en-US" sz="54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80307" y="2133600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</a:t>
            </a:r>
            <a:endParaRPr lang="en-US" sz="54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43800" y="2133600"/>
            <a:ext cx="7633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</a:t>
            </a:r>
            <a:endParaRPr lang="en-US" sz="54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96378" y="3930202"/>
            <a:ext cx="8931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</a:t>
            </a:r>
            <a:endParaRPr lang="en-US" sz="54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43389" y="3913031"/>
            <a:ext cx="8931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</a:t>
            </a:r>
            <a:endParaRPr lang="en-US" sz="54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92812" y="3962400"/>
            <a:ext cx="8931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</a:t>
            </a:r>
            <a:endParaRPr lang="en-US" sz="54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593725" y="3930202"/>
            <a:ext cx="8931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</a:t>
            </a:r>
            <a:endParaRPr lang="en-US" sz="54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10803" y="5791200"/>
            <a:ext cx="8931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</a:t>
            </a:r>
            <a:endParaRPr lang="en-US" sz="54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675586" y="5791200"/>
            <a:ext cx="8931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</a:t>
            </a:r>
            <a:endParaRPr lang="en-US" sz="54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57423" y="5791200"/>
            <a:ext cx="8931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</a:t>
            </a:r>
            <a:endParaRPr lang="en-US" sz="54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33991" y="5791200"/>
            <a:ext cx="8931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</a:t>
            </a:r>
            <a:endParaRPr lang="en-US" sz="54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1000" y="1"/>
            <a:ext cx="521297" cy="5791200"/>
          </a:xfrm>
          <a:prstGeom prst="rect">
            <a:avLst/>
          </a:prstGeom>
          <a:noFill/>
        </p:spPr>
        <p:txBody>
          <a:bodyPr vert="wordArtVert"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d</a:t>
            </a:r>
            <a:r>
              <a:rPr lang="en-US" sz="20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efinite article</a:t>
            </a:r>
            <a:endParaRPr lang="en-US" sz="2000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66385" y="5792728"/>
            <a:ext cx="7505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200" b="1" spc="50" dirty="0">
                <a:ln w="11430"/>
                <a:gradFill>
                  <a:gsLst>
                    <a:gs pos="25000">
                      <a:srgbClr val="A7B789">
                        <a:satMod val="155000"/>
                      </a:srgbClr>
                    </a:gs>
                    <a:gs pos="100000">
                      <a:srgbClr val="A7B789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903134" y="1260328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B0F0"/>
                </a:solidFill>
              </a:rPr>
              <a:t>nett</a:t>
            </a:r>
            <a:r>
              <a:rPr lang="en-US" sz="3200" b="1" dirty="0" err="1" smtClean="0">
                <a:solidFill>
                  <a:srgbClr val="FFFF00"/>
                </a:solidFill>
              </a:rPr>
              <a:t>e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73231" y="1304330"/>
            <a:ext cx="136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B0F0"/>
                </a:solidFill>
              </a:rPr>
              <a:t>nett</a:t>
            </a:r>
            <a:r>
              <a:rPr lang="en-US" sz="3200" b="1" dirty="0" err="1" smtClean="0">
                <a:solidFill>
                  <a:srgbClr val="FFFF00"/>
                </a:solidFill>
              </a:rPr>
              <a:t>e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08844" y="1228128"/>
            <a:ext cx="11336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B0F0"/>
                </a:solidFill>
              </a:rPr>
              <a:t>nett</a:t>
            </a:r>
            <a:r>
              <a:rPr lang="en-US" sz="3200" b="1" dirty="0" err="1" smtClean="0">
                <a:solidFill>
                  <a:srgbClr val="FFFF00"/>
                </a:solidFill>
              </a:rPr>
              <a:t>e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335823" y="1228127"/>
            <a:ext cx="1456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B0F0"/>
                </a:solidFill>
              </a:rPr>
              <a:t>nett</a:t>
            </a:r>
            <a:r>
              <a:rPr lang="en-US" sz="3200" b="1" dirty="0" err="1" smtClean="0">
                <a:solidFill>
                  <a:srgbClr val="FFFF00"/>
                </a:solidFill>
              </a:rPr>
              <a:t>en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05000" y="32004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B0F0"/>
                </a:solidFill>
              </a:rPr>
              <a:t>nett</a:t>
            </a:r>
            <a:r>
              <a:rPr lang="en-US" sz="3200" b="1" dirty="0" err="1" smtClean="0">
                <a:solidFill>
                  <a:srgbClr val="FFFF00"/>
                </a:solidFill>
              </a:rPr>
              <a:t>en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38877" y="3200399"/>
            <a:ext cx="14598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B0F0"/>
                </a:solidFill>
              </a:rPr>
              <a:t>nett</a:t>
            </a:r>
            <a:r>
              <a:rPr lang="en-US" sz="3200" b="1" dirty="0" err="1" smtClean="0">
                <a:solidFill>
                  <a:srgbClr val="FFFF00"/>
                </a:solidFill>
              </a:rPr>
              <a:t>e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55185" y="3172435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B0F0"/>
                </a:solidFill>
              </a:rPr>
              <a:t>nett</a:t>
            </a:r>
            <a:r>
              <a:rPr lang="en-US" sz="3200" b="1" dirty="0" err="1" smtClean="0">
                <a:solidFill>
                  <a:srgbClr val="FFFF00"/>
                </a:solidFill>
              </a:rPr>
              <a:t>e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55574" y="3145122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B0F0"/>
                </a:solidFill>
              </a:rPr>
              <a:t>nett</a:t>
            </a:r>
            <a:r>
              <a:rPr lang="en-US" sz="3200" b="1" dirty="0" err="1" smtClean="0">
                <a:solidFill>
                  <a:srgbClr val="FFFF00"/>
                </a:solidFill>
              </a:rPr>
              <a:t>en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03134" y="4895023"/>
            <a:ext cx="14496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B0F0"/>
                </a:solidFill>
              </a:rPr>
              <a:t>nett</a:t>
            </a:r>
            <a:r>
              <a:rPr lang="en-US" sz="3200" b="1" dirty="0" err="1" smtClean="0">
                <a:solidFill>
                  <a:srgbClr val="FFFF00"/>
                </a:solidFill>
              </a:rPr>
              <a:t>en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73231" y="4885730"/>
            <a:ext cx="14598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B0F0"/>
                </a:solidFill>
              </a:rPr>
              <a:t>nett</a:t>
            </a:r>
            <a:r>
              <a:rPr lang="en-US" sz="3200" b="1" dirty="0" err="1" smtClean="0">
                <a:solidFill>
                  <a:srgbClr val="FFFF00"/>
                </a:solidFill>
              </a:rPr>
              <a:t>en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03265" y="4856284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B0F0"/>
                </a:solidFill>
              </a:rPr>
              <a:t>nett</a:t>
            </a:r>
            <a:r>
              <a:rPr lang="en-US" sz="3200" b="1" dirty="0" err="1" smtClean="0">
                <a:solidFill>
                  <a:srgbClr val="FFFF00"/>
                </a:solidFill>
              </a:rPr>
              <a:t>en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455574" y="4858672"/>
            <a:ext cx="1459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B0F0"/>
                </a:solidFill>
              </a:rPr>
              <a:t>nett</a:t>
            </a:r>
            <a:r>
              <a:rPr lang="en-US" sz="3200" b="1" dirty="0" err="1" smtClean="0">
                <a:solidFill>
                  <a:srgbClr val="FFFF00"/>
                </a:solidFill>
              </a:rPr>
              <a:t>en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218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7628" y="609600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</a:t>
            </a:r>
            <a:r>
              <a:rPr lang="en-US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Bruder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ist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nur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ein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bisschen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doof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en-US" sz="40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1870" y="2025372"/>
            <a:ext cx="92963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Ich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habe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</a:t>
            </a:r>
            <a:r>
              <a:rPr lang="en-US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Bruder</a:t>
            </a:r>
            <a:r>
              <a:rPr lang="en-US" sz="4000" b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sehr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gern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en-US" sz="40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3475167"/>
            <a:ext cx="92963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Ich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gebe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</a:t>
            </a:r>
            <a:r>
              <a:rPr lang="en-US" sz="40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Bruder</a:t>
            </a:r>
            <a:r>
              <a:rPr lang="en-US" sz="4000" b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das Geld.</a:t>
            </a:r>
            <a:endParaRPr lang="en-US" sz="40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5203686"/>
            <a:ext cx="75679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Das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ist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das Auto </a:t>
            </a:r>
            <a:r>
              <a:rPr lang="en-US" sz="4000" b="1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</a:t>
            </a:r>
            <a:r>
              <a:rPr lang="en-US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Bruders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en-US" sz="40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0028" y="0"/>
            <a:ext cx="5410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Nominative - subject</a:t>
            </a:r>
            <a:endParaRPr lang="en-US" sz="40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6417" y="1347085"/>
            <a:ext cx="5791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Accusative – direct object</a:t>
            </a:r>
            <a:endParaRPr lang="en-US" sz="40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2767281"/>
            <a:ext cx="876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Dative – indirect object (to/for whom?)</a:t>
            </a:r>
            <a:endParaRPr lang="en-US" sz="40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4495800"/>
            <a:ext cx="81179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Genetive</a:t>
            </a:r>
            <a:r>
              <a:rPr lang="en-US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</a:t>
            </a:r>
            <a:r>
              <a:rPr lang="en-US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possession</a:t>
            </a:r>
            <a:endParaRPr lang="en-US" sz="40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854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52400" y="639199"/>
            <a:ext cx="94659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</a:t>
            </a:r>
            <a:r>
              <a:rPr lang="en-US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nett</a:t>
            </a:r>
            <a:r>
              <a:rPr lang="en-US" sz="40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Bruder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ist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nur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ein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bisschen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doof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en-US" sz="40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1870" y="2025372"/>
            <a:ext cx="92963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Ich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habe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</a:t>
            </a:r>
            <a:r>
              <a:rPr lang="en-US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nett</a:t>
            </a:r>
            <a:r>
              <a:rPr lang="en-US" sz="40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Bruder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sehr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gern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en-US" sz="40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3475167"/>
            <a:ext cx="92963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Ich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gebe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</a:t>
            </a:r>
            <a:r>
              <a:rPr lang="en-US" sz="40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nett</a:t>
            </a:r>
            <a:r>
              <a:rPr lang="en-US" sz="40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Bruder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das Geld.</a:t>
            </a:r>
            <a:endParaRPr lang="en-US" sz="40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5203686"/>
            <a:ext cx="876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Das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ist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das Auto </a:t>
            </a:r>
            <a:r>
              <a:rPr lang="en-US" sz="4000" b="1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</a:t>
            </a:r>
            <a:r>
              <a:rPr lang="en-US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nett</a:t>
            </a:r>
            <a:r>
              <a:rPr lang="en-US" sz="40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Bruders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en-US" sz="40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0028" y="0"/>
            <a:ext cx="5410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Nominative - subject</a:t>
            </a:r>
            <a:endParaRPr lang="en-US" sz="40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6417" y="1347085"/>
            <a:ext cx="5791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Accusative – direct object</a:t>
            </a:r>
            <a:endParaRPr lang="en-US" sz="40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2767281"/>
            <a:ext cx="876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Dative – indirect object (to/for whom?)</a:t>
            </a:r>
            <a:endParaRPr lang="en-US" sz="40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4495800"/>
            <a:ext cx="81179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Genetive</a:t>
            </a:r>
            <a:r>
              <a:rPr lang="en-US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 </a:t>
            </a:r>
            <a:r>
              <a:rPr lang="en-US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possession</a:t>
            </a:r>
            <a:endParaRPr lang="en-US" sz="40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2802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9006" y="174788"/>
            <a:ext cx="6789038" cy="65556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        e        s        e</a:t>
            </a:r>
          </a:p>
          <a:p>
            <a:pPr algn="ctr"/>
            <a:endParaRPr lang="en-US" sz="60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6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        e        s        e</a:t>
            </a:r>
          </a:p>
          <a:p>
            <a:pPr algn="ctr"/>
            <a:endParaRPr lang="en-US" sz="60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6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        r        m        n</a:t>
            </a:r>
          </a:p>
          <a:p>
            <a:pPr algn="ctr"/>
            <a:endParaRPr lang="en-US" sz="60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6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         r        s          r </a:t>
            </a:r>
            <a:endParaRPr lang="en-US" sz="60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39006" y="152399"/>
            <a:ext cx="54534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endParaRPr lang="en-US" sz="60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92549" y="152398"/>
            <a:ext cx="72167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</a:t>
            </a:r>
            <a:endParaRPr lang="en-US" sz="60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67259" y="152399"/>
            <a:ext cx="54534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endParaRPr lang="en-US" sz="60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67600" y="198565"/>
            <a:ext cx="6687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</a:t>
            </a:r>
            <a:endParaRPr lang="en-US" sz="54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38957" y="2040269"/>
            <a:ext cx="7633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ih</a:t>
            </a:r>
            <a:endParaRPr lang="en-US" sz="54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86058" y="2044005"/>
            <a:ext cx="6687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</a:t>
            </a:r>
            <a:endParaRPr lang="en-US" sz="54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42056" y="2044005"/>
            <a:ext cx="5100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endParaRPr lang="en-US" sz="54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20000" y="2040269"/>
            <a:ext cx="6687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</a:t>
            </a:r>
            <a:endParaRPr lang="en-US" sz="54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18943" y="3890665"/>
            <a:ext cx="7633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ih</a:t>
            </a:r>
            <a:endParaRPr lang="en-US" sz="54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92549" y="3888519"/>
            <a:ext cx="7633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ih</a:t>
            </a:r>
            <a:endParaRPr lang="en-US" sz="54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86400" y="3905002"/>
            <a:ext cx="7633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ih</a:t>
            </a:r>
            <a:endParaRPr lang="en-US" sz="54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10400" y="3859369"/>
            <a:ext cx="14718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ihne</a:t>
            </a:r>
            <a:endParaRPr lang="en-US" sz="5400" b="1" cap="none" spc="0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599" y="-457200"/>
            <a:ext cx="480196" cy="6477000"/>
          </a:xfrm>
          <a:prstGeom prst="rect">
            <a:avLst/>
          </a:prstGeom>
        </p:spPr>
        <p:txBody>
          <a:bodyPr vert="wordArtVert" wrap="square">
            <a:spAutoFit/>
          </a:bodyPr>
          <a:lstStyle/>
          <a:p>
            <a:pPr lvl="0" algn="ctr"/>
            <a:r>
              <a:rPr lang="en-US" sz="2000" b="1" spc="50" dirty="0" smtClean="0">
                <a:ln w="11430"/>
                <a:gradFill>
                  <a:gsLst>
                    <a:gs pos="25000">
                      <a:srgbClr val="A7B789">
                        <a:satMod val="155000"/>
                      </a:srgbClr>
                    </a:gs>
                    <a:gs pos="100000">
                      <a:srgbClr val="A7B789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person pronouns</a:t>
            </a:r>
            <a:endParaRPr lang="en-US" sz="2000" b="1" spc="50" dirty="0">
              <a:ln w="11430"/>
              <a:gradFill>
                <a:gsLst>
                  <a:gs pos="25000">
                    <a:srgbClr val="A7B789">
                      <a:satMod val="155000"/>
                    </a:srgbClr>
                  </a:gs>
                  <a:gs pos="100000">
                    <a:srgbClr val="A7B789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4155" y="0"/>
            <a:ext cx="6607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600" b="1" spc="50" dirty="0">
                <a:ln w="11430"/>
                <a:gradFill>
                  <a:gsLst>
                    <a:gs pos="25000">
                      <a:srgbClr val="A7B789">
                        <a:satMod val="155000"/>
                      </a:srgbClr>
                    </a:gs>
                    <a:gs pos="100000">
                      <a:srgbClr val="A7B789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3</a:t>
            </a:r>
            <a:r>
              <a:rPr lang="en-US" sz="2000" b="1" spc="50" dirty="0">
                <a:ln w="11430"/>
                <a:gradFill>
                  <a:gsLst>
                    <a:gs pos="25000">
                      <a:srgbClr val="A7B789">
                        <a:satMod val="155000"/>
                      </a:srgbClr>
                    </a:gs>
                    <a:gs pos="100000">
                      <a:srgbClr val="A7B789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rd</a:t>
            </a:r>
          </a:p>
        </p:txBody>
      </p:sp>
    </p:spTree>
    <p:extLst>
      <p:ext uri="{BB962C8B-B14F-4D97-AF65-F5344CB8AC3E}">
        <p14:creationId xmlns:p14="http://schemas.microsoft.com/office/powerpoint/2010/main" val="1354870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7628" y="609600"/>
            <a:ext cx="891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r>
              <a:rPr lang="en-US" sz="40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ist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nur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ein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bisschen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doof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en-US" sz="40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1870" y="2025372"/>
            <a:ext cx="92963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Ich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habe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ih</a:t>
            </a:r>
            <a:r>
              <a:rPr lang="en-US" sz="40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sehr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gern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en-US" sz="40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3475167"/>
            <a:ext cx="92963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Ich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gebe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4000" b="1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ih</a:t>
            </a:r>
            <a:r>
              <a:rPr lang="en-US" sz="40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</a:t>
            </a:r>
            <a:r>
              <a:rPr lang="en-US" sz="40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das Geld.</a:t>
            </a:r>
            <a:endParaRPr lang="en-US" sz="40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0028" y="0"/>
            <a:ext cx="5410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Nominative - subject</a:t>
            </a:r>
            <a:endParaRPr lang="en-US" sz="40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6417" y="1347085"/>
            <a:ext cx="5791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Accusative – direct object</a:t>
            </a:r>
            <a:endParaRPr lang="en-US" sz="40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2767281"/>
            <a:ext cx="876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Dative – indirect object (to/for whom?)</a:t>
            </a:r>
            <a:endParaRPr lang="en-US" sz="40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656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88653" y="503366"/>
            <a:ext cx="108876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400" b="1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ein</a:t>
            </a:r>
            <a:endParaRPr lang="en-US" sz="54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00200" y="457200"/>
            <a:ext cx="44916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05200" y="457199"/>
            <a:ext cx="54534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486400" y="457198"/>
            <a:ext cx="50526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001000" y="457200"/>
            <a:ext cx="54534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0050" y="2057400"/>
            <a:ext cx="60946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6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05200" y="2057399"/>
            <a:ext cx="54534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6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86399" y="2057398"/>
            <a:ext cx="50526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6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01000" y="2057397"/>
            <a:ext cx="54534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6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07839" y="3810000"/>
            <a:ext cx="83388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6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53290" y="3809999"/>
            <a:ext cx="44916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6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22090" y="3809998"/>
            <a:ext cx="83388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6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968940" y="3809996"/>
            <a:ext cx="60946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6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72147" y="5410200"/>
            <a:ext cx="50526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6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53290" y="5410199"/>
            <a:ext cx="44916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6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86397" y="5410198"/>
            <a:ext cx="50526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6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049090" y="5401933"/>
            <a:ext cx="44916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6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590800" y="503366"/>
            <a:ext cx="108876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400" b="1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ein</a:t>
            </a:r>
            <a:endParaRPr lang="en-US" sz="54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902904" y="503364"/>
            <a:ext cx="108876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400" b="1" dirty="0" err="1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ein</a:t>
            </a:r>
            <a:endParaRPr lang="en-US" sz="54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902904" y="2103566"/>
            <a:ext cx="108876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400" b="1" dirty="0" err="1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ein</a:t>
            </a:r>
            <a:endParaRPr lang="en-US" sz="54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590801" y="2103566"/>
            <a:ext cx="108876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400" b="1" dirty="0" err="1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ein</a:t>
            </a:r>
            <a:endParaRPr lang="en-US" sz="54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81568" y="2103566"/>
            <a:ext cx="141417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400" b="1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eine</a:t>
            </a:r>
            <a:endParaRPr lang="en-US" sz="54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57977" y="3856166"/>
            <a:ext cx="141417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400" b="1" dirty="0" err="1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eine</a:t>
            </a:r>
            <a:endParaRPr lang="en-US" sz="54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87162" y="3856166"/>
            <a:ext cx="141417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400" b="1" dirty="0" err="1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eine</a:t>
            </a:r>
            <a:endParaRPr lang="en-US" sz="54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072227" y="3856166"/>
            <a:ext cx="141417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400" b="1" dirty="0" err="1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eine</a:t>
            </a:r>
            <a:endParaRPr lang="en-US" sz="54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28693" y="5456363"/>
            <a:ext cx="141417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400" b="1" dirty="0" err="1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eine</a:t>
            </a:r>
            <a:endParaRPr lang="en-US" sz="54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287162" y="5456363"/>
            <a:ext cx="141417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400" b="1" dirty="0" err="1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eine</a:t>
            </a:r>
            <a:endParaRPr lang="en-US" sz="54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195819" y="5448100"/>
            <a:ext cx="141417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400" b="1" dirty="0" err="1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eine</a:t>
            </a:r>
            <a:endParaRPr lang="en-US" sz="54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400800" y="3856163"/>
            <a:ext cx="177099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4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</a:t>
            </a:r>
            <a:r>
              <a:rPr lang="en-US" sz="5400" b="1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eine</a:t>
            </a:r>
            <a:endParaRPr lang="en-US" sz="54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470016" y="5448100"/>
            <a:ext cx="177099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400" b="1" dirty="0" err="1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</a:t>
            </a:r>
            <a:r>
              <a:rPr lang="en-US" sz="5400" b="1" dirty="0" err="1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eine</a:t>
            </a:r>
            <a:endParaRPr lang="en-US" sz="54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726210" y="2103563"/>
            <a:ext cx="144558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4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</a:t>
            </a:r>
            <a:r>
              <a:rPr lang="en-US" sz="5400" b="1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ein</a:t>
            </a:r>
            <a:endParaRPr lang="en-US" sz="54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704922" y="503364"/>
            <a:ext cx="144558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400" b="1" dirty="0" err="1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</a:t>
            </a:r>
            <a:r>
              <a:rPr lang="en-US" sz="5400" b="1" dirty="0" err="1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ein</a:t>
            </a:r>
            <a:endParaRPr lang="en-US" sz="54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508977" y="0"/>
            <a:ext cx="521297" cy="6275628"/>
          </a:xfrm>
          <a:prstGeom prst="rect">
            <a:avLst/>
          </a:prstGeom>
        </p:spPr>
        <p:txBody>
          <a:bodyPr vert="wordArtVert" wrap="none">
            <a:spAutoFit/>
          </a:bodyPr>
          <a:lstStyle/>
          <a:p>
            <a:pPr lvl="0" algn="ctr"/>
            <a:r>
              <a:rPr lang="en-US" sz="2000" b="1" spc="50" dirty="0">
                <a:ln w="11430"/>
                <a:gradFill>
                  <a:gsLst>
                    <a:gs pos="25000">
                      <a:srgbClr val="A7B789">
                        <a:satMod val="155000"/>
                      </a:srgbClr>
                    </a:gs>
                    <a:gs pos="100000">
                      <a:srgbClr val="A7B789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indefinite article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8298983" y="6271516"/>
            <a:ext cx="9412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 spc="50" dirty="0">
                <a:ln w="11430"/>
                <a:gradFill>
                  <a:gsLst>
                    <a:gs pos="25000">
                      <a:srgbClr val="A7B789">
                        <a:satMod val="155000"/>
                      </a:srgbClr>
                    </a:gs>
                    <a:gs pos="100000">
                      <a:srgbClr val="A7B789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rgbClr val="A7B789">
                        <a:satMod val="155000"/>
                      </a:srgbClr>
                    </a:gs>
                    <a:gs pos="100000">
                      <a:srgbClr val="A7B789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</a:t>
            </a:r>
            <a:endParaRPr lang="en-US" sz="2800" b="1" spc="50" dirty="0">
              <a:ln w="11430"/>
              <a:gradFill>
                <a:gsLst>
                  <a:gs pos="25000">
                    <a:srgbClr val="A7B789">
                      <a:satMod val="155000"/>
                    </a:srgbClr>
                  </a:gs>
                  <a:gs pos="100000">
                    <a:srgbClr val="A7B789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823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00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10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88653" y="503366"/>
            <a:ext cx="108876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400" b="1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ein</a:t>
            </a:r>
            <a:endParaRPr lang="en-US" sz="54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01000" y="457200"/>
            <a:ext cx="54534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001000" y="2057397"/>
            <a:ext cx="54534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6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07839" y="3810000"/>
            <a:ext cx="83388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6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53290" y="3809999"/>
            <a:ext cx="44916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6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22090" y="3809998"/>
            <a:ext cx="83388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6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968940" y="3809996"/>
            <a:ext cx="60946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6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72147" y="5410200"/>
            <a:ext cx="50526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6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53290" y="5410199"/>
            <a:ext cx="44916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6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86397" y="5410198"/>
            <a:ext cx="50526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6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049090" y="5401933"/>
            <a:ext cx="44916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6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28096" y="503366"/>
            <a:ext cx="141417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400" b="1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ein</a:t>
            </a:r>
            <a:r>
              <a:rPr lang="en-US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endParaRPr lang="en-US" sz="5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902904" y="503364"/>
            <a:ext cx="108875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400" b="1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ein</a:t>
            </a:r>
            <a:endParaRPr lang="en-US" sz="54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902904" y="2103566"/>
            <a:ext cx="11607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400" b="1" dirty="0" err="1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ein</a:t>
            </a:r>
            <a:endParaRPr lang="en-US" sz="54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428096" y="2103566"/>
            <a:ext cx="141417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400" b="1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ein</a:t>
            </a:r>
            <a:r>
              <a:rPr lang="en-US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endParaRPr lang="en-US" sz="5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0009" y="2103566"/>
            <a:ext cx="179728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400" b="1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eine</a:t>
            </a:r>
            <a:r>
              <a:rPr lang="en-US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</a:t>
            </a:r>
            <a:endParaRPr lang="en-US" sz="54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57977" y="3856166"/>
            <a:ext cx="141417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400" b="1" dirty="0" err="1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eine</a:t>
            </a:r>
            <a:endParaRPr lang="en-US" sz="54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87162" y="3856166"/>
            <a:ext cx="141417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400" b="1" dirty="0" err="1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eine</a:t>
            </a:r>
            <a:endParaRPr lang="en-US" sz="54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072227" y="3856166"/>
            <a:ext cx="141417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400" b="1" dirty="0" err="1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eine</a:t>
            </a:r>
            <a:endParaRPr lang="en-US" sz="54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28693" y="5456363"/>
            <a:ext cx="141417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400" b="1" dirty="0" err="1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eine</a:t>
            </a:r>
            <a:endParaRPr lang="en-US" sz="54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287162" y="5456363"/>
            <a:ext cx="141417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400" b="1" dirty="0" err="1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eine</a:t>
            </a:r>
            <a:endParaRPr lang="en-US" sz="54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195819" y="5448100"/>
            <a:ext cx="141417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400" b="1" dirty="0" err="1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eine</a:t>
            </a:r>
            <a:endParaRPr lang="en-US" sz="54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400800" y="3856163"/>
            <a:ext cx="177099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4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</a:t>
            </a:r>
            <a:r>
              <a:rPr lang="en-US" sz="5400" b="1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eine</a:t>
            </a:r>
            <a:endParaRPr lang="en-US" sz="54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470016" y="5448100"/>
            <a:ext cx="177099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400" b="1" dirty="0" err="1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</a:t>
            </a:r>
            <a:r>
              <a:rPr lang="en-US" sz="5400" b="1" dirty="0" err="1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eine</a:t>
            </a:r>
            <a:endParaRPr lang="en-US" sz="54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726210" y="2103563"/>
            <a:ext cx="144558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400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</a:t>
            </a:r>
            <a:r>
              <a:rPr lang="en-US" sz="5400" b="1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ein</a:t>
            </a:r>
            <a:endParaRPr lang="en-US" sz="54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704922" y="503364"/>
            <a:ext cx="144558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400" b="1" dirty="0" err="1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</a:t>
            </a:r>
            <a:r>
              <a:rPr lang="en-US" sz="5400" b="1" dirty="0" err="1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ein</a:t>
            </a:r>
            <a:endParaRPr lang="en-US" sz="5400" b="1" dirty="0">
              <a:ln w="1905"/>
              <a:solidFill>
                <a:srgbClr val="00B0F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508977" y="0"/>
            <a:ext cx="521297" cy="6275628"/>
          </a:xfrm>
          <a:prstGeom prst="rect">
            <a:avLst/>
          </a:prstGeom>
        </p:spPr>
        <p:txBody>
          <a:bodyPr vert="wordArtVert" wrap="none">
            <a:spAutoFit/>
          </a:bodyPr>
          <a:lstStyle/>
          <a:p>
            <a:pPr lvl="0" algn="ctr"/>
            <a:r>
              <a:rPr lang="en-US" sz="2000" b="1" spc="50" dirty="0">
                <a:ln w="11430"/>
                <a:gradFill>
                  <a:gsLst>
                    <a:gs pos="25000">
                      <a:srgbClr val="A7B789">
                        <a:satMod val="155000"/>
                      </a:srgbClr>
                    </a:gs>
                    <a:gs pos="100000">
                      <a:srgbClr val="A7B789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indefinite article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8298983" y="6271516"/>
            <a:ext cx="9412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 spc="50" dirty="0">
                <a:ln w="11430"/>
                <a:gradFill>
                  <a:gsLst>
                    <a:gs pos="25000">
                      <a:srgbClr val="A7B789">
                        <a:satMod val="155000"/>
                      </a:srgbClr>
                    </a:gs>
                    <a:gs pos="100000">
                      <a:srgbClr val="A7B789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rgbClr val="A7B789">
                        <a:satMod val="155000"/>
                      </a:srgbClr>
                    </a:gs>
                    <a:gs pos="100000">
                      <a:srgbClr val="A7B789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</a:t>
            </a:r>
            <a:endParaRPr lang="en-US" sz="2800" b="1" spc="50" dirty="0">
              <a:ln w="11430"/>
              <a:gradFill>
                <a:gsLst>
                  <a:gs pos="25000">
                    <a:srgbClr val="A7B789">
                      <a:satMod val="155000"/>
                    </a:srgbClr>
                  </a:gs>
                  <a:gs pos="100000">
                    <a:srgbClr val="A7B789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78905" y="1390968"/>
            <a:ext cx="12985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nett</a:t>
            </a:r>
            <a:r>
              <a:rPr lang="en-US" sz="3200" b="1" dirty="0" smtClean="0">
                <a:solidFill>
                  <a:srgbClr val="FFFF00"/>
                </a:solidFill>
              </a:rPr>
              <a:t>er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11962" y="1382578"/>
            <a:ext cx="10518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dirty="0" err="1" smtClean="0">
                <a:solidFill>
                  <a:srgbClr val="00B0F0"/>
                </a:solidFill>
              </a:rPr>
              <a:t>nett</a:t>
            </a:r>
            <a:r>
              <a:rPr lang="en-US" sz="3200" b="1" dirty="0" err="1" smtClean="0">
                <a:solidFill>
                  <a:srgbClr val="FFFF00"/>
                </a:solidFill>
              </a:rPr>
              <a:t>e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645471" y="1411413"/>
            <a:ext cx="12234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dirty="0" err="1" smtClean="0">
                <a:solidFill>
                  <a:srgbClr val="00B0F0"/>
                </a:solidFill>
              </a:rPr>
              <a:t>nett</a:t>
            </a:r>
            <a:r>
              <a:rPr lang="en-US" sz="3200" b="1" dirty="0" err="1" smtClean="0">
                <a:solidFill>
                  <a:srgbClr val="FFFF00"/>
                </a:solidFill>
              </a:rPr>
              <a:t>es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735998" y="1412194"/>
            <a:ext cx="12779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dirty="0" err="1" smtClean="0">
                <a:solidFill>
                  <a:srgbClr val="00B0F0"/>
                </a:solidFill>
              </a:rPr>
              <a:t>nett</a:t>
            </a:r>
            <a:r>
              <a:rPr lang="en-US" sz="3200" b="1" dirty="0" err="1" smtClean="0">
                <a:solidFill>
                  <a:srgbClr val="FFFF00"/>
                </a:solidFill>
              </a:rPr>
              <a:t>en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77973" y="3026658"/>
            <a:ext cx="12779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dirty="0" err="1">
                <a:solidFill>
                  <a:srgbClr val="00B0F0"/>
                </a:solidFill>
              </a:rPr>
              <a:t>nett</a:t>
            </a:r>
            <a:r>
              <a:rPr lang="en-US" sz="3200" b="1" dirty="0" err="1">
                <a:solidFill>
                  <a:srgbClr val="FFFF00"/>
                </a:solidFill>
              </a:rPr>
              <a:t>en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474177" y="3026657"/>
            <a:ext cx="10518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dirty="0" err="1" smtClean="0">
                <a:solidFill>
                  <a:srgbClr val="00B0F0"/>
                </a:solidFill>
              </a:rPr>
              <a:t>nett</a:t>
            </a:r>
            <a:r>
              <a:rPr lang="en-US" sz="3200" b="1" dirty="0" err="1" smtClean="0">
                <a:solidFill>
                  <a:srgbClr val="FFFF00"/>
                </a:solidFill>
              </a:rPr>
              <a:t>e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618220" y="3026657"/>
            <a:ext cx="12234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dirty="0" err="1" smtClean="0">
                <a:solidFill>
                  <a:srgbClr val="00B0F0"/>
                </a:solidFill>
              </a:rPr>
              <a:t>nett</a:t>
            </a:r>
            <a:r>
              <a:rPr lang="en-US" sz="3200" b="1" dirty="0" err="1" smtClean="0">
                <a:solidFill>
                  <a:srgbClr val="FFFF00"/>
                </a:solidFill>
              </a:rPr>
              <a:t>es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723086" y="3072819"/>
            <a:ext cx="12779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dirty="0" err="1">
                <a:solidFill>
                  <a:srgbClr val="00B0F0"/>
                </a:solidFill>
              </a:rPr>
              <a:t>nett</a:t>
            </a:r>
            <a:r>
              <a:rPr lang="en-US" sz="3200" b="1" dirty="0" err="1">
                <a:solidFill>
                  <a:srgbClr val="FFFF00"/>
                </a:solidFill>
              </a:rPr>
              <a:t>en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64421" y="4778008"/>
            <a:ext cx="12779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dirty="0" err="1">
                <a:solidFill>
                  <a:srgbClr val="00B0F0"/>
                </a:solidFill>
              </a:rPr>
              <a:t>nett</a:t>
            </a:r>
            <a:r>
              <a:rPr lang="en-US" sz="3200" b="1" dirty="0" err="1">
                <a:solidFill>
                  <a:srgbClr val="FFFF00"/>
                </a:solidFill>
              </a:rPr>
              <a:t>en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506547" y="4792877"/>
            <a:ext cx="12779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dirty="0" err="1">
                <a:solidFill>
                  <a:srgbClr val="00B0F0"/>
                </a:solidFill>
              </a:rPr>
              <a:t>nett</a:t>
            </a:r>
            <a:r>
              <a:rPr lang="en-US" sz="3200" b="1" dirty="0" err="1">
                <a:solidFill>
                  <a:srgbClr val="FFFF00"/>
                </a:solidFill>
              </a:rPr>
              <a:t>en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677771" y="4731839"/>
            <a:ext cx="12779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dirty="0" err="1">
                <a:solidFill>
                  <a:srgbClr val="00B0F0"/>
                </a:solidFill>
              </a:rPr>
              <a:t>nett</a:t>
            </a:r>
            <a:r>
              <a:rPr lang="en-US" sz="3200" b="1" dirty="0" err="1">
                <a:solidFill>
                  <a:srgbClr val="FFFF00"/>
                </a:solidFill>
              </a:rPr>
              <a:t>en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748247" y="4778007"/>
            <a:ext cx="12779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dirty="0" err="1">
                <a:solidFill>
                  <a:srgbClr val="00B0F0"/>
                </a:solidFill>
              </a:rPr>
              <a:t>nett</a:t>
            </a:r>
            <a:r>
              <a:rPr lang="en-US" sz="3200" b="1" dirty="0" err="1">
                <a:solidFill>
                  <a:srgbClr val="FFFF00"/>
                </a:solidFill>
              </a:rPr>
              <a:t>en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21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  <p:bldP spid="21" grpId="0"/>
      <p:bldP spid="39" grpId="0"/>
      <p:bldP spid="40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257</TotalTime>
  <Words>498</Words>
  <Application>Microsoft Office PowerPoint</Application>
  <PresentationFormat>On-screen Show (4:3)</PresentationFormat>
  <Paragraphs>231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Aharoni</vt:lpstr>
      <vt:lpstr>Arial</vt:lpstr>
      <vt:lpstr>Garamond</vt:lpstr>
      <vt:lpstr>Tahoma</vt:lpstr>
      <vt:lpstr>Tunga</vt:lpstr>
      <vt:lpstr>BlackTie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Mesa County Valey School District 51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lastname, Admin</dc:creator>
  <cp:lastModifiedBy>Kessler, Mark M</cp:lastModifiedBy>
  <cp:revision>36</cp:revision>
  <dcterms:created xsi:type="dcterms:W3CDTF">2010-11-18T16:45:02Z</dcterms:created>
  <dcterms:modified xsi:type="dcterms:W3CDTF">2018-08-22T19:19:44Z</dcterms:modified>
</cp:coreProperties>
</file>